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002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ADIBASI MAHAVIDYALAYA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 (PROGRAMME)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SESSION: 2018-2019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SUBJECT: EDUCATION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 TITLE: SOCIOLOGICAL BASES OF EDUCATION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COURSE CODE: AP/EDN/201/C-1A</a:t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SOCIAL MOBILITY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AKINCHAN PAL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152400"/>
            <a:ext cx="13716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1"/>
            <a:ext cx="7772400" cy="762000"/>
          </a:xfrm>
        </p:spPr>
        <p:txBody>
          <a:bodyPr/>
          <a:lstStyle/>
          <a:p>
            <a:r>
              <a:rPr lang="en-US" b="1" u="sng" spc="300" dirty="0" smtClean="0">
                <a:solidFill>
                  <a:srgbClr val="7030A0"/>
                </a:solidFill>
                <a:latin typeface="Bernard MT Condensed" pitchFamily="18" charset="0"/>
              </a:rPr>
              <a:t>Social Mobility</a:t>
            </a:r>
            <a:endParaRPr lang="en-IN" b="1" u="sng" spc="300" dirty="0">
              <a:solidFill>
                <a:srgbClr val="7030A0"/>
              </a:solidFill>
              <a:latin typeface="Bernard MT Condense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8534400" cy="236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Definition of Social Mobility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1050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	Social Mobility refers to the movement of individuals or groups from one position to another position in social hierarchy. Sociologists use the  terms Open Class system &amp; Closed Class system to distinguish between Two ideal types of class in Society. </a:t>
            </a:r>
            <a:endParaRPr lang="en-IN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733800"/>
            <a:ext cx="8534400" cy="1291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Open Class system: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the position of each individual is influenced by the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Person’s achieved status. Achieved status is a social position attained by a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Person largely through his or her own effect.  </a:t>
            </a:r>
            <a:endParaRPr lang="en-IN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029200"/>
            <a:ext cx="8534400" cy="876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Closed Class system: In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this position there is little or no possibility of social mobility. Example-Caste  </a:t>
            </a:r>
            <a:endParaRPr lang="en-IN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228601"/>
            <a:ext cx="77724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sng" strike="noStrike" kern="1200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Types of Social Mobility</a:t>
            </a:r>
            <a:endParaRPr kumimoji="0" lang="en-IN" sz="4400" i="0" u="sng" strike="noStrike" kern="1200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447800"/>
            <a:ext cx="9047670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Horizontal Mobility :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It refers to the movement of a person from one social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position to another of the same rank. Ex. One lecturer joining from one college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To another college as lecturer. </a:t>
            </a:r>
            <a:endParaRPr lang="en-IN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4" y="3124200"/>
            <a:ext cx="9435596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Bookman Old Style" pitchFamily="18" charset="0"/>
              </a:rPr>
              <a:t>Vertical Mobility : </a:t>
            </a: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It refers to the movement of a person from one social</a:t>
            </a:r>
            <a:r>
              <a:rPr lang="en-US" sz="1700" dirty="0" smtClean="0">
                <a:solidFill>
                  <a:schemeClr val="bg1"/>
                </a:solidFill>
                <a:latin typeface="Bookman Old Style" pitchFamily="18" charset="0"/>
              </a:rPr>
              <a:t> position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to another of the in different rank. Ex. One lecturer joining from one  college  to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another college as principal (upward) or joining as a clerk (downward) . </a:t>
            </a:r>
            <a:endParaRPr lang="en-IN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228601"/>
            <a:ext cx="77724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sng" strike="noStrike" kern="1200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Various</a:t>
            </a:r>
            <a:r>
              <a:rPr kumimoji="0" lang="en-US" sz="3600" i="0" u="sng" strike="noStrike" kern="1200" cap="none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forms </a:t>
            </a:r>
            <a:r>
              <a:rPr kumimoji="0" lang="en-US" sz="3600" i="0" u="sng" strike="noStrike" kern="1200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of vertical Social Mobility</a:t>
            </a:r>
            <a:endParaRPr kumimoji="0" lang="en-IN" sz="3600" i="0" u="sng" strike="noStrike" kern="1200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001000" cy="142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Upward &amp; downward mobility;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Inter-generational &amp; Intra-generational mobility;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Structural mobility </a:t>
            </a:r>
            <a:endParaRPr lang="en-IN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819400"/>
            <a:ext cx="8229600" cy="1886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When a person moves from lower position to upper position in the society called </a:t>
            </a: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Upward Mobility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and when a person moves from upper position to lower position called </a:t>
            </a: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downward Mobility.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endParaRPr lang="en-IN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066800"/>
            <a:ext cx="8458200" cy="2347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When a person moves from one position to another position in generation in the society called </a:t>
            </a: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Inter-generational Mobility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and when a person moves one position to another position in same generation in the society called </a:t>
            </a: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Inter-generational Mobility .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 </a:t>
            </a:r>
            <a:endParaRPr lang="en-IN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581400"/>
            <a:ext cx="8305800" cy="142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</a:pPr>
            <a:r>
              <a:rPr lang="en-US" sz="2000" b="1" dirty="0" smtClean="0">
                <a:solidFill>
                  <a:schemeClr val="bg1"/>
                </a:solidFill>
                <a:latin typeface="Bookman Old Style" pitchFamily="18" charset="0"/>
              </a:rPr>
              <a:t>Structural mobility </a:t>
            </a:r>
            <a:r>
              <a:rPr lang="en-US" sz="2000" dirty="0" smtClean="0">
                <a:solidFill>
                  <a:schemeClr val="bg1"/>
                </a:solidFill>
                <a:latin typeface="Bookman Old Style" pitchFamily="18" charset="0"/>
              </a:rPr>
              <a:t>happens when societal changes enable a whole group  to move from one position to another position up or down the social class ladder.   </a:t>
            </a:r>
            <a:endParaRPr lang="en-IN" sz="20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228601"/>
            <a:ext cx="77724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sng" strike="noStrike" kern="1200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Various</a:t>
            </a:r>
            <a:r>
              <a:rPr kumimoji="0" lang="en-US" sz="3600" i="0" u="sng" strike="noStrike" kern="1200" cap="none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 forms </a:t>
            </a:r>
            <a:r>
              <a:rPr kumimoji="0" lang="en-US" sz="3600" i="0" u="sng" strike="noStrike" kern="1200" cap="none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ernard MT Condensed" pitchFamily="18" charset="0"/>
                <a:ea typeface="+mj-ea"/>
                <a:cs typeface="+mj-cs"/>
              </a:rPr>
              <a:t>of vertical Social Mobility</a:t>
            </a:r>
            <a:endParaRPr kumimoji="0" lang="en-IN" sz="3600" i="0" u="sng" strike="noStrike" kern="1200" cap="none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ernard MT Condensed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4267199"/>
          </a:xfrm>
        </p:spPr>
        <p:txBody>
          <a:bodyPr>
            <a:normAutofit/>
          </a:bodyPr>
          <a:lstStyle/>
          <a:p>
            <a:r>
              <a:rPr lang="en-US" sz="13800" dirty="0" smtClean="0">
                <a:solidFill>
                  <a:schemeClr val="accent4">
                    <a:lumMod val="75000"/>
                  </a:schemeClr>
                </a:solidFill>
              </a:rPr>
              <a:t>THANK</a:t>
            </a:r>
            <a:endParaRPr lang="en-US" sz="13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24200"/>
            <a:ext cx="6781800" cy="2514600"/>
          </a:xfrm>
        </p:spPr>
        <p:txBody>
          <a:bodyPr>
            <a:normAutofit/>
          </a:bodyPr>
          <a:lstStyle/>
          <a:p>
            <a:r>
              <a:rPr lang="en-US" sz="13800" dirty="0" smtClean="0">
                <a:solidFill>
                  <a:srgbClr val="00B0F0"/>
                </a:solidFill>
              </a:rPr>
              <a:t>YOU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274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Social Mobility</vt:lpstr>
      <vt:lpstr>Slide 3</vt:lpstr>
      <vt:lpstr>Slide 4</vt:lpstr>
      <vt:lpstr>Slide 5</vt:lpstr>
      <vt:lpstr>THANK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Mobility</dc:title>
  <dc:creator>user</dc:creator>
  <cp:lastModifiedBy>Akinchan</cp:lastModifiedBy>
  <cp:revision>8</cp:revision>
  <dcterms:created xsi:type="dcterms:W3CDTF">2006-08-16T00:00:00Z</dcterms:created>
  <dcterms:modified xsi:type="dcterms:W3CDTF">2024-06-15T12:15:55Z</dcterms:modified>
</cp:coreProperties>
</file>